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95" autoAdjust="0"/>
    <p:restoredTop sz="94606" autoAdjust="0"/>
  </p:normalViewPr>
  <p:slideViewPr>
    <p:cSldViewPr>
      <p:cViewPr varScale="1">
        <p:scale>
          <a:sx n="86" d="100"/>
          <a:sy n="86" d="100"/>
        </p:scale>
        <p:origin x="-11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25873-A695-4F33-BFCD-324C55CB89CF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D694C-D0AE-4C0F-92C0-F45140E66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09938721_ryisrri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3"/>
            <a:ext cx="9144000" cy="682360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5643578"/>
            <a:ext cx="2571768" cy="64294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Тамбов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357167"/>
            <a:ext cx="65592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музыкальная деятельность: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916e5f94-dbd6-4550-892b-f63d1c2755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50315"/>
            <a:ext cx="5000660" cy="3750495"/>
          </a:xfrm>
          <a:prstGeom prst="rect">
            <a:avLst/>
          </a:prstGeom>
        </p:spPr>
      </p:pic>
      <p:pic>
        <p:nvPicPr>
          <p:cNvPr id="7" name="Рисунок 6" descr="9083a046-d019-4a86-99d9-b5d5ae2e79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071546"/>
            <a:ext cx="2625329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285729"/>
            <a:ext cx="90011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Художественно- эстетическая деятельность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33ccc3af-0591-4e65-a2f8-3d92e40717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2285992"/>
            <a:ext cx="1928826" cy="1353656"/>
          </a:xfrm>
          <a:prstGeom prst="rect">
            <a:avLst/>
          </a:prstGeom>
        </p:spPr>
      </p:pic>
      <p:pic>
        <p:nvPicPr>
          <p:cNvPr id="6" name="Рисунок 5" descr="75eb0f5c-b511-44b5-bac4-bf7ad58f3e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714752"/>
            <a:ext cx="1785950" cy="1339463"/>
          </a:xfrm>
          <a:prstGeom prst="rect">
            <a:avLst/>
          </a:prstGeom>
        </p:spPr>
      </p:pic>
      <p:pic>
        <p:nvPicPr>
          <p:cNvPr id="7" name="Рисунок 6" descr="754b4727-e86a-4bd2-a5f6-d584356715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786322"/>
            <a:ext cx="1357322" cy="1809762"/>
          </a:xfrm>
          <a:prstGeom prst="rect">
            <a:avLst/>
          </a:prstGeom>
        </p:spPr>
      </p:pic>
      <p:pic>
        <p:nvPicPr>
          <p:cNvPr id="8" name="Рисунок 7" descr="5448d5d7-ea71-4dd8-97e9-95438df073e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000108"/>
            <a:ext cx="1785950" cy="2381267"/>
          </a:xfrm>
          <a:prstGeom prst="rect">
            <a:avLst/>
          </a:prstGeom>
        </p:spPr>
      </p:pic>
      <p:pic>
        <p:nvPicPr>
          <p:cNvPr id="9" name="Рисунок 8" descr="aee0c59f-5141-4964-8a54-8c00b2e61fe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4857760"/>
            <a:ext cx="1015913" cy="1803562"/>
          </a:xfrm>
          <a:prstGeom prst="rect">
            <a:avLst/>
          </a:prstGeom>
        </p:spPr>
      </p:pic>
      <p:pic>
        <p:nvPicPr>
          <p:cNvPr id="10" name="Рисунок 9" descr="b209f432-2f4b-4d21-a55e-ee02bde201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785794"/>
            <a:ext cx="1785950" cy="1339463"/>
          </a:xfrm>
          <a:prstGeom prst="rect">
            <a:avLst/>
          </a:prstGeom>
        </p:spPr>
      </p:pic>
      <p:pic>
        <p:nvPicPr>
          <p:cNvPr id="11" name="Рисунок 10" descr="f725307a-8436-4ed6-9d4b-9e0a88d1f2a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7554" y="4857760"/>
            <a:ext cx="1643074" cy="1785950"/>
          </a:xfrm>
          <a:prstGeom prst="rect">
            <a:avLst/>
          </a:prstGeom>
        </p:spPr>
      </p:pic>
      <p:pic>
        <p:nvPicPr>
          <p:cNvPr id="12" name="Рисунок 11" descr="f6ae0609-1c3c-43a7-8f64-e468b366c3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57356" y="4786322"/>
            <a:ext cx="1354625" cy="1808050"/>
          </a:xfrm>
          <a:prstGeom prst="rect">
            <a:avLst/>
          </a:prstGeom>
        </p:spPr>
      </p:pic>
      <p:pic>
        <p:nvPicPr>
          <p:cNvPr id="13" name="Рисунок 12" descr="ece3d1ae-0bee-4536-bd82-267057c17aa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48" y="3500438"/>
            <a:ext cx="1714480" cy="1285860"/>
          </a:xfrm>
          <a:prstGeom prst="rect">
            <a:avLst/>
          </a:prstGeom>
        </p:spPr>
      </p:pic>
      <p:pic>
        <p:nvPicPr>
          <p:cNvPr id="14" name="Рисунок 13" descr="a59216f4-0ed8-43cf-a1a4-88bd961a8f39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4612" y="1000108"/>
            <a:ext cx="3571900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1486" y="285729"/>
            <a:ext cx="44607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оделирование: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357167"/>
            <a:ext cx="62962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еатральная деятельность: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abdc533d-c520-4330-a624-210722a9d6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553860"/>
            <a:ext cx="5357850" cy="4018388"/>
          </a:xfrm>
          <a:prstGeom prst="rect">
            <a:avLst/>
          </a:prstGeom>
        </p:spPr>
      </p:pic>
      <p:pic>
        <p:nvPicPr>
          <p:cNvPr id="5" name="Рисунок 4" descr="d6f4e2f6-5dde-4e50-a3e5-628a5f4534c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7166"/>
            <a:ext cx="1607337" cy="21431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4f6faa77-f7ca-4a5b-b81d-60b18e9f91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2089544" cy="2786058"/>
          </a:xfrm>
          <a:prstGeom prst="rect">
            <a:avLst/>
          </a:prstGeom>
        </p:spPr>
      </p:pic>
      <p:pic>
        <p:nvPicPr>
          <p:cNvPr id="5" name="Рисунок 4" descr="537a5a35-1f6d-4c1b-9afa-b21a7e5c076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285728"/>
            <a:ext cx="2786064" cy="3714752"/>
          </a:xfrm>
          <a:prstGeom prst="rect">
            <a:avLst/>
          </a:prstGeom>
        </p:spPr>
      </p:pic>
      <p:pic>
        <p:nvPicPr>
          <p:cNvPr id="6" name="Рисунок 5" descr="c71bae42-0b00-4096-b333-405e3dd302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000504"/>
            <a:ext cx="3428992" cy="2571744"/>
          </a:xfrm>
          <a:prstGeom prst="rect">
            <a:avLst/>
          </a:prstGeom>
        </p:spPr>
      </p:pic>
      <p:pic>
        <p:nvPicPr>
          <p:cNvPr id="7" name="Рисунок 6" descr="e4f4e85d-f8c1-4725-9d0f-a438396902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3143248"/>
            <a:ext cx="2000232" cy="1500174"/>
          </a:xfrm>
          <a:prstGeom prst="rect">
            <a:avLst/>
          </a:prstGeom>
        </p:spPr>
      </p:pic>
      <p:pic>
        <p:nvPicPr>
          <p:cNvPr id="8" name="Рисунок 7" descr="fab788c6-c24e-49cf-8123-30446796c6f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2206" y="553596"/>
            <a:ext cx="3167116" cy="23753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135435f-1970-4dbe-8b6d-aadc64f212a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85728"/>
            <a:ext cx="2839643" cy="3786190"/>
          </a:xfrm>
          <a:prstGeom prst="rect">
            <a:avLst/>
          </a:prstGeom>
        </p:spPr>
      </p:pic>
      <p:pic>
        <p:nvPicPr>
          <p:cNvPr id="4" name="Рисунок 3" descr="5d6d7b25-a049-4b61-86f6-e1e262e240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500306"/>
            <a:ext cx="5572165" cy="41791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3a4f2ae-b76f-4eae-97b5-aa5edb7ab9f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857232"/>
            <a:ext cx="2714644" cy="5687828"/>
          </a:xfrm>
          <a:prstGeom prst="rect">
            <a:avLst/>
          </a:prstGeom>
        </p:spPr>
      </p:pic>
      <p:pic>
        <p:nvPicPr>
          <p:cNvPr id="4" name="Рисунок 3" descr="9868eb31-a212-4edd-b41a-298d832267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714356"/>
            <a:ext cx="1643056" cy="2190741"/>
          </a:xfrm>
          <a:prstGeom prst="rect">
            <a:avLst/>
          </a:prstGeom>
        </p:spPr>
      </p:pic>
      <p:pic>
        <p:nvPicPr>
          <p:cNvPr id="5" name="Рисунок 4" descr="c99c7288-1cbf-43fb-8d54-70ea5262b4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785794"/>
            <a:ext cx="3321849" cy="44291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11486" y="285728"/>
            <a:ext cx="52465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Работа с родителями: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ff2849e-a9bc-46c7-9f06-3302788ac3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1928826" cy="2571768"/>
          </a:xfrm>
          <a:prstGeom prst="rect">
            <a:avLst/>
          </a:prstGeom>
        </p:spPr>
      </p:pic>
      <p:pic>
        <p:nvPicPr>
          <p:cNvPr id="5" name="Рисунок 4" descr="90d2ab29-8a1e-4bc5-ad01-adc09162e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285728"/>
            <a:ext cx="2357436" cy="3143248"/>
          </a:xfrm>
          <a:prstGeom prst="rect">
            <a:avLst/>
          </a:prstGeom>
        </p:spPr>
      </p:pic>
      <p:pic>
        <p:nvPicPr>
          <p:cNvPr id="6" name="Рисунок 5" descr="a3684ed7-181f-494e-aff5-e8851b232c8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429000"/>
            <a:ext cx="4286247" cy="3214685"/>
          </a:xfrm>
          <a:prstGeom prst="rect">
            <a:avLst/>
          </a:prstGeom>
        </p:spPr>
      </p:pic>
      <p:pic>
        <p:nvPicPr>
          <p:cNvPr id="7" name="Рисунок 6" descr="c5d0b51a-d52e-47e2-bc52-13b49ce15c7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3500438"/>
            <a:ext cx="884032" cy="1571612"/>
          </a:xfrm>
          <a:prstGeom prst="rect">
            <a:avLst/>
          </a:prstGeom>
        </p:spPr>
      </p:pic>
      <p:pic>
        <p:nvPicPr>
          <p:cNvPr id="8" name="Рисунок 7" descr="e6bfa103-947a-430f-b791-71203654c56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428604"/>
            <a:ext cx="3500462" cy="2625346"/>
          </a:xfrm>
          <a:prstGeom prst="rect">
            <a:avLst/>
          </a:prstGeom>
        </p:spPr>
      </p:pic>
      <p:pic>
        <p:nvPicPr>
          <p:cNvPr id="9" name="Рисунок 8" descr="e57378df-8ad9-485d-a857-dfbc9fd4148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7752" y="3214686"/>
            <a:ext cx="1500180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ac931cd-0fed-4557-a0e4-a54a7f5cf00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2643188" cy="3524251"/>
          </a:xfrm>
          <a:prstGeom prst="rect">
            <a:avLst/>
          </a:prstGeom>
        </p:spPr>
      </p:pic>
      <p:pic>
        <p:nvPicPr>
          <p:cNvPr id="4" name="Рисунок 3" descr="28894f8f-35e4-4841-96e9-aee7396117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57166"/>
            <a:ext cx="3071834" cy="2303876"/>
          </a:xfrm>
          <a:prstGeom prst="rect">
            <a:avLst/>
          </a:prstGeom>
        </p:spPr>
      </p:pic>
      <p:pic>
        <p:nvPicPr>
          <p:cNvPr id="5" name="Рисунок 4" descr="61aeb30c-8f42-4fd4-bb0e-e5bff8fd7a1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143248"/>
            <a:ext cx="2214546" cy="1660910"/>
          </a:xfrm>
          <a:prstGeom prst="rect">
            <a:avLst/>
          </a:prstGeom>
        </p:spPr>
      </p:pic>
      <p:pic>
        <p:nvPicPr>
          <p:cNvPr id="6" name="Рисунок 5" descr="c06967a3-e77e-476c-81ec-43786b7ee1b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246729"/>
            <a:ext cx="5643602" cy="2301532"/>
          </a:xfrm>
          <a:prstGeom prst="rect">
            <a:avLst/>
          </a:prstGeom>
        </p:spPr>
      </p:pic>
      <p:pic>
        <p:nvPicPr>
          <p:cNvPr id="7" name="Рисунок 6" descr="16789ebf-2f9f-4f6a-8651-040c6687888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428604"/>
            <a:ext cx="2097514" cy="35004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-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492" y="4465"/>
            <a:ext cx="9531492" cy="71393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8429652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57224" y="1285860"/>
            <a:ext cx="7572428" cy="118585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800" b="1" dirty="0" smtClean="0">
                <a:solidFill>
                  <a:srgbClr val="0000CC"/>
                </a:solidFill>
              </a:rPr>
              <a:t>Все хорошее в людях – из детства!</a:t>
            </a:r>
          </a:p>
          <a:p>
            <a:pPr>
              <a:buNone/>
            </a:pPr>
            <a:r>
              <a:rPr lang="ru-RU" sz="12800" b="1" dirty="0" smtClean="0">
                <a:solidFill>
                  <a:srgbClr val="0000CC"/>
                </a:solidFill>
              </a:rPr>
              <a:t>Как истоки добра пробудить?</a:t>
            </a:r>
          </a:p>
          <a:p>
            <a:pPr>
              <a:buNone/>
            </a:pPr>
            <a:r>
              <a:rPr lang="ru-RU" sz="12800" b="1" dirty="0" smtClean="0">
                <a:solidFill>
                  <a:srgbClr val="0000CC"/>
                </a:solidFill>
              </a:rPr>
              <a:t>Прикоснуться к природе всем сердцем:</a:t>
            </a:r>
          </a:p>
          <a:p>
            <a:pPr>
              <a:buNone/>
            </a:pPr>
            <a:r>
              <a:rPr lang="ru-RU" sz="12800" b="1" dirty="0" smtClean="0">
                <a:solidFill>
                  <a:srgbClr val="0000CC"/>
                </a:solidFill>
              </a:rPr>
              <a:t>Удивиться, узнать, полюбить!</a:t>
            </a:r>
          </a:p>
          <a:p>
            <a:pPr>
              <a:buNone/>
            </a:pPr>
            <a:r>
              <a:rPr lang="ru-RU" sz="12800" b="1" dirty="0" smtClean="0">
                <a:solidFill>
                  <a:srgbClr val="0000CC"/>
                </a:solidFill>
              </a:rPr>
              <a:t>Мы хотим, чтоб земля расцветала,</a:t>
            </a:r>
          </a:p>
          <a:p>
            <a:pPr>
              <a:buNone/>
            </a:pPr>
            <a:r>
              <a:rPr lang="ru-RU" sz="12800" b="1" dirty="0" smtClean="0">
                <a:solidFill>
                  <a:srgbClr val="0000CC"/>
                </a:solidFill>
              </a:rPr>
              <a:t>И росли, как цветы, малыши,</a:t>
            </a:r>
          </a:p>
          <a:p>
            <a:pPr>
              <a:buNone/>
            </a:pPr>
            <a:r>
              <a:rPr lang="ru-RU" sz="12800" b="1" dirty="0" smtClean="0">
                <a:solidFill>
                  <a:srgbClr val="0000CC"/>
                </a:solidFill>
              </a:rPr>
              <a:t>Чтоб для них экология стала</a:t>
            </a:r>
          </a:p>
          <a:p>
            <a:pPr>
              <a:buNone/>
            </a:pPr>
            <a:r>
              <a:rPr lang="ru-RU" sz="12800" b="1" dirty="0" smtClean="0">
                <a:solidFill>
                  <a:srgbClr val="0000CC"/>
                </a:solidFill>
              </a:rPr>
              <a:t>Не наукой, а частью души!</a:t>
            </a:r>
          </a:p>
          <a:p>
            <a:pPr>
              <a:buNone/>
            </a:pPr>
            <a:r>
              <a:rPr lang="ru-RU" sz="12800" b="1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111486" y="500042"/>
            <a:ext cx="4937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Актуальность: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9" y="2428868"/>
            <a:ext cx="84296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Определяется тем, что вопрос бережного 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отношения к природе напрямую связан 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 вопросом о будущем человечества, 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 </a:t>
            </a: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такое бережное отношение к окружающему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миру нужно сформировать как можно раньше.</a:t>
            </a:r>
            <a:endParaRPr lang="ru-RU" sz="2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1357298"/>
            <a:ext cx="8572560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Цель: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воспитание с первых лет жизни гуманной,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оциально активной, творческой личности,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способной понимать и любить окружающий мир, природу и бережно 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тносится к ним.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3174" y="428604"/>
            <a:ext cx="278608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Задачи:</a:t>
            </a:r>
          </a:p>
          <a:p>
            <a:pPr algn="ctr"/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885530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1.  Развить  у воспитанников представлений 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элементарных понятий о взаимосвязях 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взаимоотношениях человека и природы;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2.  Формировать  эмоционально – ценностного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отношения к природе;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3.  Осознать  собственное  «Я» как части природы;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4.  Обобщать опыт практической деятельности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по отражению полученных знаний и впечатлений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от взаимодействия с природой, окружающим миром.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5. Развивать интерес к природе, учить понимать и любить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окружающий мир и бережно к нему относится.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6. Пропагандировать проблемы экологического воспитания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среди родителей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500042"/>
            <a:ext cx="83984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кспериментально – практические: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52a19365-8d91-4aca-b610-ef68bfa023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214422"/>
            <a:ext cx="3804074" cy="5072098"/>
          </a:xfrm>
          <a:prstGeom prst="rect">
            <a:avLst/>
          </a:prstGeom>
        </p:spPr>
      </p:pic>
      <p:pic>
        <p:nvPicPr>
          <p:cNvPr id="8" name="Рисунок 7" descr="1590f78f-a0ce-4f4c-b540-2365fc8f18b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428736"/>
            <a:ext cx="2518190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34" y="714356"/>
            <a:ext cx="62865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наблюдение: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37cf8428-a608-4043-a1b9-edbcbfd804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2500306"/>
            <a:ext cx="5502793" cy="4097001"/>
          </a:xfrm>
          <a:prstGeom prst="rect">
            <a:avLst/>
          </a:prstGeom>
        </p:spPr>
      </p:pic>
      <p:pic>
        <p:nvPicPr>
          <p:cNvPr id="11" name="Рисунок 10" descr="620288da-3481-45fc-a5b2-3f7c26977d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114" y="285727"/>
            <a:ext cx="3214711" cy="4286281"/>
          </a:xfrm>
          <a:prstGeom prst="rect">
            <a:avLst/>
          </a:prstGeom>
        </p:spPr>
      </p:pic>
      <p:pic>
        <p:nvPicPr>
          <p:cNvPr id="6" name="Рисунок 5" descr="0ba1325a-2c48-4bec-b10f-673fe402c9a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1643074" cy="21907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11486" y="357167"/>
            <a:ext cx="52649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рудовая деятельность: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3efb7c2c-3156-4f9e-85a0-51707f605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000372"/>
            <a:ext cx="2678925" cy="3571900"/>
          </a:xfrm>
          <a:prstGeom prst="rect">
            <a:avLst/>
          </a:prstGeom>
        </p:spPr>
      </p:pic>
      <p:pic>
        <p:nvPicPr>
          <p:cNvPr id="8" name="Рисунок 7" descr="4a06759d-d933-41c4-9a26-ddb1bfbde6f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000108"/>
            <a:ext cx="2857520" cy="3810027"/>
          </a:xfrm>
          <a:prstGeom prst="rect">
            <a:avLst/>
          </a:prstGeom>
        </p:spPr>
      </p:pic>
      <p:pic>
        <p:nvPicPr>
          <p:cNvPr id="9" name="Рисунок 8" descr="f999786c-fafa-4d73-b6f1-1619cc126bf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1285884" cy="1714513"/>
          </a:xfrm>
          <a:prstGeom prst="rect">
            <a:avLst/>
          </a:prstGeom>
        </p:spPr>
      </p:pic>
      <p:pic>
        <p:nvPicPr>
          <p:cNvPr id="10" name="Рисунок 9" descr="6b7e0fc1-c369-48f4-9d5f-ae5aab8768a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785926"/>
            <a:ext cx="3103746" cy="23860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11486" y="357167"/>
            <a:ext cx="50323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игровая деятельность: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42acb72c-2279-4bca-8096-e9f4cbe7f1b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71546"/>
            <a:ext cx="1821651" cy="2428868"/>
          </a:xfrm>
          <a:prstGeom prst="rect">
            <a:avLst/>
          </a:prstGeom>
        </p:spPr>
      </p:pic>
      <p:pic>
        <p:nvPicPr>
          <p:cNvPr id="11" name="Рисунок 10" descr="125f60af-d774-4197-a52d-9c666ff2b7f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1071546"/>
            <a:ext cx="4214842" cy="3161132"/>
          </a:xfrm>
          <a:prstGeom prst="rect">
            <a:avLst/>
          </a:prstGeom>
        </p:spPr>
      </p:pic>
      <p:pic>
        <p:nvPicPr>
          <p:cNvPr id="12" name="Рисунок 11" descr="459f6bfa-25b1-47e5-b272-6a2f172da2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714488"/>
            <a:ext cx="1714494" cy="2285992"/>
          </a:xfrm>
          <a:prstGeom prst="rect">
            <a:avLst/>
          </a:prstGeom>
        </p:spPr>
      </p:pic>
      <p:pic>
        <p:nvPicPr>
          <p:cNvPr id="13" name="Рисунок 12" descr="d807a187-6b57-4719-a6f4-dddee2e59e9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7" y="3643314"/>
            <a:ext cx="3881465" cy="29110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14407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14407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148</Words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технологии</dc:title>
  <dc:creator>Наталья</dc:creator>
  <cp:lastModifiedBy>Пользователь Windows</cp:lastModifiedBy>
  <cp:revision>27</cp:revision>
  <dcterms:created xsi:type="dcterms:W3CDTF">2020-11-06T17:59:59Z</dcterms:created>
  <dcterms:modified xsi:type="dcterms:W3CDTF">2020-11-22T15:59:34Z</dcterms:modified>
</cp:coreProperties>
</file>