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  <p:sldMasterId id="2147483663" r:id="rId4"/>
  </p:sldMasterIdLst>
  <p:notesMasterIdLst>
    <p:notesMasterId r:id="rId19"/>
  </p:notesMasterIdLst>
  <p:sldIdLst>
    <p:sldId id="256" r:id="rId5"/>
    <p:sldId id="281" r:id="rId6"/>
    <p:sldId id="282" r:id="rId7"/>
    <p:sldId id="283" r:id="rId8"/>
    <p:sldId id="280" r:id="rId9"/>
    <p:sldId id="257" r:id="rId10"/>
    <p:sldId id="258" r:id="rId11"/>
    <p:sldId id="267" r:id="rId12"/>
    <p:sldId id="268" r:id="rId13"/>
    <p:sldId id="276" r:id="rId14"/>
    <p:sldId id="278" r:id="rId15"/>
    <p:sldId id="285" r:id="rId16"/>
    <p:sldId id="279" r:id="rId17"/>
    <p:sldId id="284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102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5723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36068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143000" y="731837"/>
            <a:ext cx="6400800" cy="34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1021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0" y="2652712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28999">
                <a:srgbClr val="FFFFFF"/>
              </a:gs>
              <a:gs pos="44999">
                <a:srgbClr val="B4DCFA"/>
              </a:gs>
              <a:gs pos="55000">
                <a:srgbClr val="FFFFFF"/>
              </a:gs>
              <a:gs pos="64999">
                <a:srgbClr val="B4DCFA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43000" y="731837"/>
            <a:ext cx="6400800" cy="34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28999">
                <a:srgbClr val="FFFFFF"/>
              </a:gs>
              <a:gs pos="44999">
                <a:srgbClr val="B4DCFA"/>
              </a:gs>
              <a:gs pos="55000">
                <a:srgbClr val="FFFFFF"/>
              </a:gs>
              <a:gs pos="64999">
                <a:srgbClr val="B4DCFA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143000" y="731837"/>
            <a:ext cx="6400800" cy="34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28999">
                <a:srgbClr val="FFFFFF"/>
              </a:gs>
              <a:gs pos="44999">
                <a:srgbClr val="B4DCFA"/>
              </a:gs>
              <a:gs pos="55000">
                <a:srgbClr val="FFFFFF"/>
              </a:gs>
              <a:gs pos="64999">
                <a:srgbClr val="B4DCFA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0" y="2652712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28999">
                <a:srgbClr val="FFFFFF"/>
              </a:gs>
              <a:gs pos="44999">
                <a:srgbClr val="B4DCFA"/>
              </a:gs>
              <a:gs pos="55000">
                <a:srgbClr val="FFFFFF"/>
              </a:gs>
              <a:gs pos="64999">
                <a:srgbClr val="B4DCFA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1143000" y="731837"/>
            <a:ext cx="6400800" cy="34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2652712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28999">
                <a:srgbClr val="FFFFFF"/>
              </a:gs>
              <a:gs pos="44999">
                <a:srgbClr val="B4DCFA"/>
              </a:gs>
              <a:gs pos="55000">
                <a:srgbClr val="FFFFFF"/>
              </a:gs>
              <a:gs pos="64999">
                <a:srgbClr val="B4DCFA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1143000" y="731837"/>
            <a:ext cx="6400800" cy="34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sz="1200" b="1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468312" y="260350"/>
            <a:ext cx="8363172" cy="361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SzPts val="7020"/>
            </a:pPr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Обеспечение информационной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безопасности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SzPts val="7020"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детей дошкольного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возраста</a:t>
            </a:r>
            <a:endParaRPr lang="en-US" sz="6000" b="1" i="1" dirty="0" smtClean="0">
              <a:solidFill>
                <a:srgbClr val="C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lvl="0" indent="0" algn="r">
              <a:lnSpc>
                <a:spcPct val="90000"/>
              </a:lnSpc>
              <a:spcBef>
                <a:spcPts val="0"/>
              </a:spcBef>
              <a:buSzPts val="7020"/>
            </a:pPr>
            <a:endParaRPr lang="ru-RU" sz="3200" i="1" dirty="0" smtClean="0">
              <a:solidFill>
                <a:srgbClr val="C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lvl="0" indent="0" algn="r">
              <a:lnSpc>
                <a:spcPct val="90000"/>
              </a:lnSpc>
              <a:spcBef>
                <a:spcPts val="0"/>
              </a:spcBef>
              <a:buSzPts val="7020"/>
            </a:pPr>
            <a:endParaRPr lang="ru-RU" sz="3200" i="1" dirty="0">
              <a:solidFill>
                <a:srgbClr val="C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lvl="0" indent="0" algn="r">
              <a:lnSpc>
                <a:spcPct val="90000"/>
              </a:lnSpc>
              <a:spcBef>
                <a:spcPts val="0"/>
              </a:spcBef>
              <a:buSzPts val="7020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Подготовил: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воспитатель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SzPts val="7020"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                                       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       Колягина А.А.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539750" y="1844675"/>
            <a:ext cx="79375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8" y="4539306"/>
            <a:ext cx="2403676" cy="20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7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050" y="260350"/>
            <a:ext cx="508635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5" y="0"/>
            <a:ext cx="9157605" cy="68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66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0" algn="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endParaRPr sz="46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1"/>
          </p:nvPr>
        </p:nvSpPr>
        <p:spPr>
          <a:xfrm>
            <a:off x="1143000" y="731837"/>
            <a:ext cx="6400800" cy="34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endParaRPr sz="22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6" name="Google Shape;27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731837"/>
            <a:ext cx="6774084" cy="3475037"/>
          </a:xfrm>
        </p:spPr>
        <p:txBody>
          <a:bodyPr/>
          <a:lstStyle/>
          <a:p>
            <a:pPr marL="80010" indent="0" algn="ctr">
              <a:buNone/>
            </a:pPr>
            <a:endParaRPr lang="ru-RU" sz="7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" indent="0" algn="ctr">
              <a:buNone/>
            </a:pPr>
            <a: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8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671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97" y="-104172"/>
            <a:ext cx="9144000" cy="6146157"/>
          </a:xfrm>
        </p:spPr>
        <p:txBody>
          <a:bodyPr/>
          <a:lstStyle/>
          <a:p>
            <a:pPr algn="ctr">
              <a:buNone/>
            </a:pPr>
            <a:r>
              <a:rPr lang="ru-RU" sz="4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безопасность детей </a:t>
            </a: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состояние защищенности детей, при котором отсутствует риск, связанный с причинением информацией, в том числе распространяемой в сети Интернет, вреда их здоровью, физическому, психическому, духовному и нравственному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33" y="3916362"/>
            <a:ext cx="407193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1" y="3657600"/>
            <a:ext cx="325046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120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0"/>
            <a:ext cx="9144000" cy="4305783"/>
          </a:xfrm>
        </p:spPr>
        <p:txBody>
          <a:bodyPr/>
          <a:lstStyle/>
          <a:p>
            <a:pPr marL="80010" indent="0" algn="ctr">
              <a:buNone/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Информационное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пространство: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Пространство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 интернет – так называемое виртуальное пространство, позволяющее не только искать нужную информацию, но и имеется возможность пообщаться и поиграть.</a:t>
            </a:r>
          </a:p>
          <a:p>
            <a:pPr marL="8001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Средства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массовой информации – передачи, мультфильмы, фильмы, которые смотрят наши дети по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телевизору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Книжная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продукция – газеты,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книги и т.п., которые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покупаем детям.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t="23760" r="11049"/>
          <a:stretch/>
        </p:blipFill>
        <p:spPr bwMode="auto">
          <a:xfrm>
            <a:off x="5051300" y="3703898"/>
            <a:ext cx="3942228" cy="267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5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13" y="2164466"/>
            <a:ext cx="7812911" cy="3842795"/>
          </a:xfrm>
        </p:spPr>
        <p:txBody>
          <a:bodyPr/>
          <a:lstStyle/>
          <a:p>
            <a:pPr algn="l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ограждающий 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обучающий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личностно-развивающий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50471" y="-162045"/>
            <a:ext cx="9294471" cy="2349660"/>
          </a:xfrm>
        </p:spPr>
        <p:txBody>
          <a:bodyPr/>
          <a:lstStyle/>
          <a:p>
            <a:pPr marL="80010" indent="0" algn="ctr">
              <a:buNone/>
            </a:pP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подходы </a:t>
            </a:r>
            <a:b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обеспечению </a:t>
            </a:r>
            <a:b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человека:</a:t>
            </a:r>
            <a:b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66" y="3183039"/>
            <a:ext cx="2799204" cy="27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7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218" y="173620"/>
            <a:ext cx="8039583" cy="534135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последние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детской среде произошли серьезные изменения, связанные с неограниченной доступностью СМИ, средств мобильной связи и сети Интернет.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41" y="2986267"/>
            <a:ext cx="6357552" cy="268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054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 idx="4294967295"/>
          </p:nvPr>
        </p:nvSpPr>
        <p:spPr>
          <a:xfrm>
            <a:off x="254642" y="104172"/>
            <a:ext cx="8277797" cy="129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None/>
            </a:pPr>
            <a:r>
              <a:rPr lang="ru-RU" sz="4800" b="1" i="1" u="none" strike="noStrike" cap="none" dirty="0" smtClean="0">
                <a:solidFill>
                  <a:srgbClr val="31479F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ИКТ</a:t>
            </a:r>
            <a:r>
              <a:rPr lang="en-US" sz="4800" b="1" i="1" u="none" strike="noStrike" cap="none" dirty="0" smtClean="0">
                <a:solidFill>
                  <a:srgbClr val="31479F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4800" b="1" i="1" u="none" strike="noStrike" cap="none" dirty="0" err="1" smtClean="0">
                <a:solidFill>
                  <a:srgbClr val="31479F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позволя</a:t>
            </a:r>
            <a:r>
              <a:rPr lang="ru-RU" sz="4800" b="1" i="1" u="none" strike="noStrike" cap="none" dirty="0" smtClean="0">
                <a:solidFill>
                  <a:srgbClr val="31479F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ю</a:t>
            </a:r>
            <a:r>
              <a:rPr lang="en-US" sz="4800" b="1" i="1" u="none" strike="noStrike" cap="none" dirty="0" smtClean="0">
                <a:solidFill>
                  <a:srgbClr val="31479F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т </a:t>
            </a:r>
            <a:r>
              <a:rPr lang="en-US" sz="4800" b="1" i="1" u="none" strike="noStrike" cap="none" dirty="0" err="1">
                <a:solidFill>
                  <a:srgbClr val="31479F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нам</a:t>
            </a:r>
            <a:r>
              <a:rPr lang="en-US" sz="4800" b="1" i="1" u="none" strike="noStrike" cap="none" dirty="0">
                <a:solidFill>
                  <a:srgbClr val="31479F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:</a:t>
            </a: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115747" y="1053297"/>
            <a:ext cx="9028253" cy="439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120"/>
              <a:buNone/>
            </a:pPr>
            <a:r>
              <a:rPr lang="ru-RU" sz="24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2800" b="0" i="0" u="none" strike="noStrike" cap="none" dirty="0" err="1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общаться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друзьями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,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семьей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,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коллегами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;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- </a:t>
            </a:r>
            <a:r>
              <a:rPr lang="en-US" sz="2800" b="0" i="0" u="none" strike="noStrike" cap="none" dirty="0" err="1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получать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доступ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к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информации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и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развлечениям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;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- </a:t>
            </a:r>
            <a:r>
              <a:rPr lang="en-US" sz="2800" b="0" i="0" u="none" strike="noStrike" cap="none" dirty="0" err="1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способствуют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развитию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: </a:t>
            </a:r>
            <a:r>
              <a:rPr lang="en-US" sz="2800" b="0" i="0" u="none" strike="noStrike" cap="none" dirty="0" err="1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логики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,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мышления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,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внимательности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,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быстроты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реакции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;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сообразительности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;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компьютерной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грамотности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- </a:t>
            </a:r>
            <a:r>
              <a:rPr lang="en-US" sz="2800" b="0" i="0" u="none" strike="noStrike" cap="none" dirty="0" err="1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формиру</a:t>
            </a:r>
            <a:r>
              <a:rPr lang="ru-RU" sz="2800" b="0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ю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т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умения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искать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новые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решения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,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не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останавливаться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на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достигнутом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;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- </a:t>
            </a:r>
            <a:r>
              <a:rPr lang="en-US" sz="2800" b="0" i="0" u="none" strike="noStrike" cap="none" dirty="0" err="1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стимулиру</a:t>
            </a:r>
            <a:r>
              <a:rPr lang="ru-RU" sz="2800" b="0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ю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т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познавательный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интерес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0" algn="l" rtl="0"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</a:pPr>
            <a:endParaRPr sz="2400" b="0" i="0" u="none" dirty="0">
              <a:solidFill>
                <a:srgbClr val="40404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650" y="4880236"/>
            <a:ext cx="2990850" cy="173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4294967295"/>
          </p:nvPr>
        </p:nvSpPr>
        <p:spPr>
          <a:xfrm>
            <a:off x="162046" y="0"/>
            <a:ext cx="8981954" cy="522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</a:pPr>
            <a:r>
              <a:rPr lang="en-US" sz="2800" b="1" i="0" u="none" dirty="0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НО!!!</a:t>
            </a: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</a:pP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-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увеличивают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риск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психических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расстройств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;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None/>
            </a:pPr>
            <a:r>
              <a:rPr lang="ru-RU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провоцируют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ухудшение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зрения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,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осанки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;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искажают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представление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о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реальности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;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провоцируют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агрессивность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,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жестокость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;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мо</a:t>
            </a:r>
            <a:r>
              <a:rPr lang="ru-RU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гут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вызвать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игровую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и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интернет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зависимости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;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встречаются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провокации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со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стороны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третьих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лиц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на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совершение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противоправных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и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социально-опасных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действий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самого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ребенка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;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None/>
            </a:pPr>
            <a:r>
              <a:rPr lang="ru-RU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ухудшают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физическое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состояние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4">
            <a:alphaModFix/>
          </a:blip>
          <a:srcRect l="13976"/>
          <a:stretch/>
        </p:blipFill>
        <p:spPr>
          <a:xfrm>
            <a:off x="5856790" y="4074288"/>
            <a:ext cx="3173000" cy="2273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35666" y="0"/>
            <a:ext cx="8484483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76"/>
              <a:buNone/>
            </a:pPr>
            <a:r>
              <a:rPr lang="en-US" sz="4200" b="1" i="0" u="none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Рекомендации</a:t>
            </a:r>
            <a:r>
              <a:rPr lang="en-US" sz="4200" b="1" i="0" u="none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4200" b="1" i="0" u="none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для</a:t>
            </a:r>
            <a:r>
              <a:rPr lang="en-US" sz="4200" b="1" i="0" u="none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4200" b="1" i="0" u="none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родителей</a:t>
            </a:r>
            <a:r>
              <a:rPr lang="en-US" sz="4200" b="1" i="0" u="none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4200" b="1" i="0" u="none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дошкольников</a:t>
            </a:r>
            <a:endParaRPr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1" y="1307939"/>
            <a:ext cx="9144000" cy="507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860"/>
              <a:buNone/>
            </a:pPr>
            <a:r>
              <a:rPr lang="ru-RU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Дети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должны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выходить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в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Интернет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только</a:t>
            </a:r>
            <a:r>
              <a:rPr lang="en-US" sz="28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под</a:t>
            </a:r>
            <a:r>
              <a:rPr lang="en-US" sz="28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присмотром</a:t>
            </a:r>
            <a:r>
              <a:rPr lang="en-US" sz="28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одителей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" marR="0" lvl="0" indent="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None/>
            </a:pPr>
            <a:r>
              <a:rPr lang="ru-RU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Ограничивайте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время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пребывания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детей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в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Интернете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и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за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компьютером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" marR="0" lvl="0" indent="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None/>
            </a:pPr>
            <a:r>
              <a:rPr lang="ru-RU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Установите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на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компьютер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и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телефон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ребенка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программу</a:t>
            </a:r>
            <a:r>
              <a:rPr lang="en-US" sz="28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Контент-фильтрации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,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Программу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 </a:t>
            </a:r>
            <a:r>
              <a:rPr lang="en-US" sz="28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«</a:t>
            </a:r>
            <a:r>
              <a:rPr lang="en-US" sz="28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Родительского</a:t>
            </a:r>
            <a:r>
              <a:rPr lang="en-US" sz="280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контроля</a:t>
            </a:r>
            <a:r>
              <a:rPr lang="en-US" sz="280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»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" marR="0" lvl="0" indent="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ts val="2860"/>
              <a:buNone/>
            </a:pPr>
            <a:r>
              <a:rPr lang="ru-RU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Расскажите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детям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о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конфиденциальности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.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Помогите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ему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придумать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псевдоним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(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логин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),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не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раскрывающий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никакой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личной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информации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.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468312" y="333375"/>
            <a:ext cx="8351837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76"/>
              <a:buNone/>
            </a:pPr>
            <a:endParaRPr dirty="0"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1" y="312517"/>
            <a:ext cx="9144000" cy="6069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9" lvl="0" indent="0">
              <a:spcBef>
                <a:spcPts val="0"/>
              </a:spcBef>
              <a:buSzPts val="2600"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Объясните, что общение в Интернет – это не реальная жизнь, а своего рода игра. </a:t>
            </a:r>
            <a:endParaRPr lang="ru-RU" sz="28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rebuchet MS"/>
            </a:endParaRPr>
          </a:p>
          <a:p>
            <a:pPr marL="4603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600"/>
              <a:buNone/>
            </a:pPr>
            <a:r>
              <a:rPr lang="ru-RU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Объясните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детям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,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не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всё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в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интернет-пространстве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—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правда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. 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9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None/>
            </a:pPr>
            <a:r>
              <a:rPr lang="ru-RU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Запретите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общение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с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незнакомыми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людьми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.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9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None/>
            </a:pPr>
            <a:r>
              <a:rPr lang="ru-RU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Приучите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детей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сообщать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вам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,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если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что-либо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или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кто-либо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в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Сети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тревожит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или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угрожает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им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. </a:t>
            </a: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9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None/>
            </a:pPr>
            <a:r>
              <a:rPr lang="ru-RU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- </a:t>
            </a:r>
            <a:r>
              <a:rPr lang="en-US" sz="2800" b="0" i="0" u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Регулярно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повышайте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свой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уровень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компьютерной</a:t>
            </a:r>
            <a:r>
              <a:rPr lang="en-US" sz="2800" b="0" i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 </a:t>
            </a:r>
            <a:r>
              <a:rPr lang="en-US" sz="2800" b="0" i="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грамотности</a:t>
            </a:r>
            <a:r>
              <a:rPr lang="en-US" sz="2800" b="0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.</a:t>
            </a:r>
            <a:endParaRPr lang="ru-RU" sz="28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rebuchet MS"/>
            </a:endParaRPr>
          </a:p>
          <a:p>
            <a:pPr marL="46039" lvl="0" indent="0">
              <a:spcBef>
                <a:spcPts val="700"/>
              </a:spcBef>
              <a:buSzPts val="2600"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Организуйте досуг, сделайте круг интересов шире, прививайте любовь к спорту и здоровому образу жизни. Научите ценить реальную жизнь и живое человеческое общение.</a:t>
            </a:r>
          </a:p>
          <a:p>
            <a:pPr marL="503239" marR="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ts val="2600"/>
              <a:buFontTx/>
              <a:buChar char="-"/>
            </a:pPr>
            <a:endParaRPr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348</Words>
  <Application>Microsoft Office PowerPoint</Application>
  <PresentationFormat>Экран (4:3)</PresentationFormat>
  <Paragraphs>43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1_Воздушный поток</vt:lpstr>
      <vt:lpstr>Воздушный поток</vt:lpstr>
      <vt:lpstr>2_Воздушный поток</vt:lpstr>
      <vt:lpstr>3_Воздушный поток</vt:lpstr>
      <vt:lpstr>Презентация PowerPoint</vt:lpstr>
      <vt:lpstr>информационная безопасность детей  это состояние защищенности детей, при котором отсутствует риск, связанный с причинением информацией, в том числе распространяемой в сети Интернет, вреда их здоровью, физическому, психическому, духовному и нравственному развитию.</vt:lpstr>
      <vt:lpstr>Презентация PowerPoint</vt:lpstr>
      <vt:lpstr> -ограждающий  - обучающий - образовательный - личностно-развивающий </vt:lpstr>
      <vt:lpstr> За последние время в детской среде произошли серьезные изменения, связанные с неограниченной доступностью СМИ, средств мобильной связи и сети Интернет. </vt:lpstr>
      <vt:lpstr>ИКТ позволяют нам:</vt:lpstr>
      <vt:lpstr>Презентация PowerPoint</vt:lpstr>
      <vt:lpstr>Рекомендации для родителей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Елена</cp:lastModifiedBy>
  <cp:revision>20</cp:revision>
  <dcterms:modified xsi:type="dcterms:W3CDTF">2023-04-05T11:28:12Z</dcterms:modified>
</cp:coreProperties>
</file>